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8" r:id="rId2"/>
    <p:sldId id="320" r:id="rId3"/>
    <p:sldId id="319" r:id="rId4"/>
    <p:sldId id="316" r:id="rId5"/>
    <p:sldId id="323" r:id="rId6"/>
    <p:sldId id="297" r:id="rId7"/>
    <p:sldId id="305" r:id="rId8"/>
    <p:sldId id="304" r:id="rId9"/>
    <p:sldId id="310" r:id="rId10"/>
    <p:sldId id="308" r:id="rId11"/>
    <p:sldId id="309" r:id="rId12"/>
    <p:sldId id="324" r:id="rId13"/>
    <p:sldId id="312" r:id="rId14"/>
    <p:sldId id="313" r:id="rId15"/>
    <p:sldId id="326" r:id="rId16"/>
    <p:sldId id="314" r:id="rId17"/>
    <p:sldId id="325" r:id="rId18"/>
    <p:sldId id="327" r:id="rId19"/>
    <p:sldId id="321" r:id="rId20"/>
    <p:sldId id="334" r:id="rId21"/>
    <p:sldId id="329" r:id="rId22"/>
    <p:sldId id="330" r:id="rId23"/>
    <p:sldId id="331" r:id="rId24"/>
    <p:sldId id="332" r:id="rId25"/>
    <p:sldId id="333" r:id="rId26"/>
    <p:sldId id="339" r:id="rId27"/>
    <p:sldId id="322" r:id="rId28"/>
    <p:sldId id="335" r:id="rId29"/>
    <p:sldId id="336" r:id="rId30"/>
    <p:sldId id="337" r:id="rId31"/>
    <p:sldId id="338" r:id="rId32"/>
    <p:sldId id="328" r:id="rId33"/>
    <p:sldId id="340" r:id="rId34"/>
    <p:sldId id="347" r:id="rId35"/>
    <p:sldId id="342" r:id="rId36"/>
    <p:sldId id="346" r:id="rId37"/>
    <p:sldId id="344" r:id="rId38"/>
    <p:sldId id="345" r:id="rId39"/>
    <p:sldId id="348" r:id="rId40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41"/>
    </p:embeddedFont>
    <p:embeddedFont>
      <p:font typeface="12롯데마트드림Light" panose="02020603020101020101" pitchFamily="18" charset="-127"/>
      <p:regular r:id="rId42"/>
    </p:embeddedFont>
    <p:embeddedFont>
      <p:font typeface="12롯데마트드림Medium" panose="02020603020101020101" pitchFamily="18" charset="-127"/>
      <p:regular r:id="rId43"/>
    </p:embeddedFont>
    <p:embeddedFont>
      <p:font typeface="12롯데마트행복Light" panose="0202060302010102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A5D"/>
    <a:srgbClr val="2CB9FF"/>
    <a:srgbClr val="D9191E"/>
    <a:srgbClr val="FD6270"/>
    <a:srgbClr val="01C3AE"/>
    <a:srgbClr val="C169D9"/>
    <a:srgbClr val="FB676A"/>
    <a:srgbClr val="563FE1"/>
    <a:srgbClr val="2C8FFC"/>
    <a:srgbClr val="44A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33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65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21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69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59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9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84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94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59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79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56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2CBAD-2184-41DC-B332-EB6DFEF3DCB3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3752C-5C97-4502-8031-0722FB3D14D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87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9065" y="138480"/>
            <a:ext cx="1930747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 POSETCH OIBC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innovation </a:t>
            </a:r>
            <a:b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 Challenge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79EB2-FF3E-4FD7-BCBC-0F836268B009}"/>
              </a:ext>
            </a:extLst>
          </p:cNvPr>
          <p:cNvSpPr txBox="1"/>
          <p:nvPr/>
        </p:nvSpPr>
        <p:spPr>
          <a:xfrm>
            <a:off x="3027829" y="2413337"/>
            <a:ext cx="6136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태양광 발전량 예측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3A8B2-9FFF-47A4-8DEC-28C7D3E376A9}"/>
              </a:ext>
            </a:extLst>
          </p:cNvPr>
          <p:cNvSpPr txBox="1"/>
          <p:nvPr/>
        </p:nvSpPr>
        <p:spPr>
          <a:xfrm>
            <a:off x="7111252" y="4509247"/>
            <a:ext cx="4105836" cy="148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flex2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안상영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이재권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임재훈</a:t>
            </a:r>
          </a:p>
        </p:txBody>
      </p:sp>
    </p:spTree>
    <p:extLst>
      <p:ext uri="{BB962C8B-B14F-4D97-AF65-F5344CB8AC3E}">
        <p14:creationId xmlns:p14="http://schemas.microsoft.com/office/powerpoint/2010/main" val="72398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422052" y="4814586"/>
            <a:ext cx="8103360" cy="1668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태양광 발전량 예측을 위해 날씨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“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단기 예보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”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매일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시에 발표되는 예보데이터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일의 예보데이터는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Open-API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이용하여 수집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46" y="1382798"/>
            <a:ext cx="5348696" cy="2920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45326" y="2181736"/>
            <a:ext cx="1304145" cy="16036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V="1">
            <a:off x="4863186" y="2761843"/>
            <a:ext cx="1980708" cy="1772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018045" y="2124713"/>
            <a:ext cx="4551246" cy="1274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청주의 일사량 데이터를 사용했기 때문에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“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청주시 흥덕구 복대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동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”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예보데이터를 사용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기온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풍속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풍향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습도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하늘상태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강수확률 사용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6728A9-C97A-4AA4-B701-8769EE61DB9F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FAAE93-1047-43A4-83A8-A0D389F8272E}"/>
                </a:ext>
              </a:extLst>
            </p:cNvPr>
            <p:cNvSpPr/>
            <p:nvPr/>
          </p:nvSpPr>
          <p:spPr>
            <a:xfrm>
              <a:off x="982782" y="200294"/>
              <a:ext cx="544849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외부 데이터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날씨 예보 데이터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AC1CCCA-D3CB-45B0-8A16-7BB732BF9CD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B366BD-CD44-459C-9AB4-3388F728AF55}"/>
              </a:ext>
            </a:extLst>
          </p:cNvPr>
          <p:cNvSpPr/>
          <p:nvPr/>
        </p:nvSpPr>
        <p:spPr>
          <a:xfrm>
            <a:off x="982782" y="4284716"/>
            <a:ext cx="4821721" cy="36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기상자료개방포털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(https://data.kma.go.kr/cmmn/main.do)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7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83390" y="2220087"/>
            <a:ext cx="104252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단기예보는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단위로 발표 되기 때문에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단위의 데이터셋을 생성하여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시간의 결측치는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선형보간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이용하여 처리함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Ex) 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4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5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6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하늘상태 변수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결측치는 선형보간이 아닌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앞 시간의 데이터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대체함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D6B1F9-4650-418F-825E-DF35FC58CF0F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6EA8D1-F225-47AD-B70B-EB5EEA928CCD}"/>
                </a:ext>
              </a:extLst>
            </p:cNvPr>
            <p:cNvSpPr/>
            <p:nvPr/>
          </p:nvSpPr>
          <p:spPr>
            <a:xfrm>
              <a:off x="982782" y="200294"/>
              <a:ext cx="65610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외부 데이터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날씨 예보 데이터 전처리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BFAC23D-841B-4080-A099-56D1DA821E3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62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17893" y="5662647"/>
            <a:ext cx="7556213" cy="56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일사량과 발전량의 수치가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계절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따라 다른 특징을 가짐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FD929F-8227-4A85-AA95-FFA9078682F3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F7147-FC80-41AB-85A0-48482DC34C86}"/>
                </a:ext>
              </a:extLst>
            </p:cNvPr>
            <p:cNvSpPr/>
            <p:nvPr/>
          </p:nvSpPr>
          <p:spPr>
            <a:xfrm>
              <a:off x="982782" y="200294"/>
              <a:ext cx="738397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파생변수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계절 별 동시간대 평균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/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사분위수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5326F24-88FD-44D5-9382-FB7DA15A2DA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195" y="1515150"/>
            <a:ext cx="4832023" cy="32453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2" y="1515150"/>
            <a:ext cx="4766459" cy="32453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107340" y="4828084"/>
            <a:ext cx="2517342" cy="482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계절 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 발전량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&gt;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34535" y="4828084"/>
            <a:ext cx="2517342" cy="482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계절 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 일사량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3218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2782" y="1883246"/>
            <a:ext cx="9649991" cy="3330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발전량에 계절적 특징을 부여해주기 위해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계절 별 동시간대 평균과</a:t>
            </a: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설명변수로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Ex)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2020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일의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시의 발전량 또는 일사량을 예측하기 위해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12~2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겨울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발전량과 발전량 사분위수를 설명변수로 사용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FD929F-8227-4A85-AA95-FFA9078682F3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F7147-FC80-41AB-85A0-48482DC34C86}"/>
                </a:ext>
              </a:extLst>
            </p:cNvPr>
            <p:cNvSpPr/>
            <p:nvPr/>
          </p:nvSpPr>
          <p:spPr>
            <a:xfrm>
              <a:off x="982782" y="200294"/>
              <a:ext cx="738397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파생변수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계절 별 동시간대 평균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/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사분위수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5326F24-88FD-44D5-9382-FB7DA15A2DA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125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2DD2154-23E8-468D-95B6-7AA76751B757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684C2A-01FB-4BD3-9BED-9980528DD182}"/>
                </a:ext>
              </a:extLst>
            </p:cNvPr>
            <p:cNvSpPr/>
            <p:nvPr/>
          </p:nvSpPr>
          <p:spPr>
            <a:xfrm>
              <a:off x="982782" y="200294"/>
              <a:ext cx="738397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파생변수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날씨 별 동시간대 평균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/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사분위수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EE61AF2-277E-4736-91D0-42989CAE0B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057158" y="4557551"/>
            <a:ext cx="2525551" cy="482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 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 일사량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498498" y="4522761"/>
            <a:ext cx="2525551" cy="482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 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 발전량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71354" y="5584407"/>
            <a:ext cx="6506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일사량과 발전량이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 상태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따라 차이가 있음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42" y="1605581"/>
            <a:ext cx="4842664" cy="2917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82" y="1605581"/>
            <a:ext cx="4869278" cy="29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5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2782" y="1776582"/>
            <a:ext cx="9927897" cy="388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일사량과 발전량을 예측하는 데에 날씨별로 특징을 부여해주기 위해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 별 동시간대 평균과</a:t>
            </a: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설명변수로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날씨는 예보데이터의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하늘상태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기준 설정함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Ex)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2020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맑음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시의 발전량을 예측하기 위해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맑은 날의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발전량과 발전량 사분위수를 설명변수로 사용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DD2154-23E8-468D-95B6-7AA76751B757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4684C2A-01FB-4BD3-9BED-9980528DD182}"/>
                </a:ext>
              </a:extLst>
            </p:cNvPr>
            <p:cNvSpPr/>
            <p:nvPr/>
          </p:nvSpPr>
          <p:spPr>
            <a:xfrm>
              <a:off x="982782" y="200294"/>
              <a:ext cx="738397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파생변수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날씨 별 동시간대 평균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/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사분위수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EE61AF2-277E-4736-91D0-42989CAE0B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659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파생변수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7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일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자기회귀 변수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2" y="1551416"/>
            <a:ext cx="6188983" cy="13661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82" y="3429000"/>
            <a:ext cx="6202235" cy="135989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2100" y="1878056"/>
            <a:ext cx="3788794" cy="58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랜덤추출한 일주일간 일사량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02100" y="3765460"/>
            <a:ext cx="4048771" cy="56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랜덤추출한 일주일간 발전량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5411" y="5300321"/>
            <a:ext cx="10741178" cy="638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일주일 간 일사량과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발전량을 결정하는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요인들이 </a:t>
            </a:r>
            <a:r>
              <a:rPr lang="ko-KR" altLang="en-US" sz="28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유사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할 것으로 판단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73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6217" y="2341358"/>
            <a:ext cx="96224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일사량과 발전량의 </a:t>
            </a: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 동안의 자기회귀 변수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파생변수로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Ex)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2020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일의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시의 발전량 또는 일사량을 예측하기 위해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2020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24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일부터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일까지의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 발전량을 설명변수로 사용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파생변수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7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일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자기회귀 변수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76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d.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변수들 사이의 상관관계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E78877-8FD1-4E8A-B5BE-8F11BAA5E876}"/>
              </a:ext>
            </a:extLst>
          </p:cNvPr>
          <p:cNvSpPr/>
          <p:nvPr/>
        </p:nvSpPr>
        <p:spPr>
          <a:xfrm>
            <a:off x="7183544" y="2099748"/>
            <a:ext cx="4124286" cy="388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고도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날씨예보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파생변수 모두 발전량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일사량과의 상관관계가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높은 수준임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특히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대부분의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파생변수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들이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0.75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이상의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매우 높은 상관관계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가짐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E15EE4-3973-4E09-A461-D3203114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82" y="1273667"/>
            <a:ext cx="2742812" cy="53840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E7C0CA-82E1-4382-8843-D4ACE9C0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55" y="2316229"/>
            <a:ext cx="2742811" cy="43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6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98874" y="1579198"/>
            <a:ext cx="6420972" cy="3699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</a:t>
            </a: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과거 발전량 복원</a:t>
            </a:r>
            <a:endParaRPr lang="en-US" altLang="ko-KR" sz="5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a.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변수 선택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b. train &amp; test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c.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=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스케일링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svr,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그리드서치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d.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발전량 복원 결과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58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26329" y="1889569"/>
            <a:ext cx="6994610" cy="370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개요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전처리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과거 발전량 복원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미래 발전량 예측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19172F-1947-414D-B9EE-83DBC2C11A79}"/>
              </a:ext>
            </a:extLst>
          </p:cNvPr>
          <p:cNvGrpSpPr/>
          <p:nvPr/>
        </p:nvGrpSpPr>
        <p:grpSpPr>
          <a:xfrm>
            <a:off x="982782" y="241670"/>
            <a:ext cx="10226436" cy="846809"/>
            <a:chOff x="982782" y="241670"/>
            <a:chExt cx="10226436" cy="846809"/>
          </a:xfrm>
        </p:grpSpPr>
        <p:sp>
          <p:nvSpPr>
            <p:cNvPr id="6" name="직사각형 5"/>
            <p:cNvSpPr/>
            <p:nvPr/>
          </p:nvSpPr>
          <p:spPr>
            <a:xfrm>
              <a:off x="982782" y="241670"/>
              <a:ext cx="5008449" cy="716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목차</a:t>
              </a:r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 </a:t>
              </a: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97E6CD8-C68F-4DFB-AC04-1806C1112C9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25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35983" y="3213624"/>
            <a:ext cx="3884493" cy="1114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랜덤 포레스트 모델 기반의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변수 중요도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확인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변수 선택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방법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1D0BDD-C28D-4E45-B532-46AFEAC0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82" y="1480869"/>
            <a:ext cx="6159063" cy="525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65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19537" y="1677969"/>
            <a:ext cx="5507404" cy="4392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발전량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고도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날씨예보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계절별 동시간대 발전량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계절별 동시간대 일사량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날씨별 동시간대 발전량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날씨별 동시간대 일사량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발전량 자기회귀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변수 선택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사용 변수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D72CC6F-0AE6-4A6F-B7F2-BC460C48D4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126941" y="3874019"/>
            <a:ext cx="56477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882863-FDDC-4CB3-9600-0E0ED91A0A45}"/>
              </a:ext>
            </a:extLst>
          </p:cNvPr>
          <p:cNvSpPr txBox="1"/>
          <p:nvPr/>
        </p:nvSpPr>
        <p:spPr>
          <a:xfrm>
            <a:off x="8063805" y="3581631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총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32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변수 선택</a:t>
            </a:r>
          </a:p>
        </p:txBody>
      </p:sp>
    </p:spTree>
    <p:extLst>
      <p:ext uri="{BB962C8B-B14F-4D97-AF65-F5344CB8AC3E}">
        <p14:creationId xmlns:p14="http://schemas.microsoft.com/office/powerpoint/2010/main" val="2687452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86753" y="1908364"/>
            <a:ext cx="9622465" cy="3699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복원할 데이터를 제외한 전부를 학습시킴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밤시간의 데이터 제외</a:t>
            </a:r>
            <a:endParaRPr lang="en-US" altLang="ko-KR" sz="2400" b="1" dirty="0">
              <a:solidFill>
                <a:srgbClr val="FD5A5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복원할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1/31, 3/31, 5/31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train &amp; test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766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31017" y="1065619"/>
            <a:ext cx="9622465" cy="3607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밤에는 발전량과 일사량이 없지만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날씨는 계속 변함</a:t>
            </a:r>
            <a:endParaRPr lang="en-US" altLang="ko-KR" sz="2400" b="1" dirty="0">
              <a:solidFill>
                <a:srgbClr val="FD5A5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태양이 없는 밤시간의 데이터는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학습에 방해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된다고 판단함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태양고도 </a:t>
            </a: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기준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보다 작은 행은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 제외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예측값에서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태양고도가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보다 작은 경우는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대체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train &amp; test 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밤시간 제외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CD68BDF-A9C7-49E5-9F7A-AD96413C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77" y="5158968"/>
            <a:ext cx="3533775" cy="1266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D5A17A-1E8B-4FFD-B4D8-86CA38D816AA}"/>
              </a:ext>
            </a:extLst>
          </p:cNvPr>
          <p:cNvSpPr txBox="1"/>
          <p:nvPr/>
        </p:nvSpPr>
        <p:spPr>
          <a:xfrm>
            <a:off x="5477438" y="5310856"/>
            <a:ext cx="6388287" cy="773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태양고도가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-8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보다 작고 발전량이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0.05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보다 높은 경우를 추출한 것</a:t>
            </a:r>
            <a:endParaRPr lang="en-US" altLang="ko-KR" sz="1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 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태양고도가 </a:t>
            </a:r>
            <a:r>
              <a:rPr lang="en-US" altLang="ko-KR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</a:t>
            </a:r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보다 작을 때 유의미한 발전량은 존재하지 않는다고 판단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196170-8B29-4383-A290-50C0B45114A6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823852" y="5585012"/>
            <a:ext cx="546007" cy="2073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897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48948" y="1866228"/>
            <a:ext cx="8977006" cy="3607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SVR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서포트 벡터 회귀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스케일링 시 </a:t>
            </a:r>
            <a:r>
              <a:rPr lang="en-US" altLang="ko-KR" sz="2400" b="1" dirty="0" err="1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MinMaxScaler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최적의 파라미터를 찾기 위해 </a:t>
            </a:r>
            <a:r>
              <a:rPr lang="ko-KR" altLang="en-US" sz="2400" b="1" dirty="0" err="1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그리드서치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활용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고도가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이하이거나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예측값이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음수이면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예측값을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대체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모델링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65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24168" y="1292693"/>
            <a:ext cx="9343663" cy="302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복원할 값을 제외하고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달의 마지막날을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나머지는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설정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K-</a:t>
            </a:r>
            <a:r>
              <a:rPr lang="ko-KR" altLang="en-US" sz="2400" b="1" dirty="0" err="1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폴드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교차검증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시행하고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가중평균 오차율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계산함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앞에서 선택한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변수 적용시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cross-validation score -&gt; 0.909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가중평균 오차율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0.334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모델링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 검증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39B858-355C-4CA5-835C-08B24565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83" y="4407971"/>
            <a:ext cx="10226435" cy="213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833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d.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발전량 복원 결과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D9D63D-BEA5-44C6-988A-81DC2F872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0" y="1430055"/>
            <a:ext cx="7757160" cy="522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21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02640" y="1856197"/>
            <a:ext cx="5786719" cy="3145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4. </a:t>
            </a: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미래 발전량 예측</a:t>
            </a:r>
            <a:endParaRPr lang="en-US" altLang="ko-KR" sz="5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a.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일사량 예측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b.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발전량 예측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c.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결론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623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74494" y="1677969"/>
            <a:ext cx="5507404" cy="4392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고도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날씨예보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계절별 동시간대 일사량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동시간대 일사량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일사량 자기회귀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24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전의 일사량 데이터까지 확보가능</a:t>
            </a:r>
            <a:endParaRPr lang="en-US" altLang="ko-KR" sz="2400" b="1" dirty="0">
              <a:solidFill>
                <a:srgbClr val="FD5A5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-&gt;  ar1, ar2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일사량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사용 변수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D72CC6F-0AE6-4A6F-B7F2-BC460C48D4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881898" y="3874019"/>
            <a:ext cx="56477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882863-FDDC-4CB3-9600-0E0ED91A0A45}"/>
              </a:ext>
            </a:extLst>
          </p:cNvPr>
          <p:cNvSpPr txBox="1"/>
          <p:nvPr/>
        </p:nvSpPr>
        <p:spPr>
          <a:xfrm>
            <a:off x="7926645" y="3581631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총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변수 선택</a:t>
            </a:r>
          </a:p>
        </p:txBody>
      </p:sp>
    </p:spTree>
    <p:extLst>
      <p:ext uri="{BB962C8B-B14F-4D97-AF65-F5344CB8AC3E}">
        <p14:creationId xmlns:p14="http://schemas.microsoft.com/office/powerpoint/2010/main" val="76156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9633" y="1908364"/>
            <a:ext cx="8989807" cy="3699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복원할 날짜와 예보데이터를 확보할 수 없는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데이터 제외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밤시간의 데이터 제외</a:t>
            </a:r>
            <a:endParaRPr lang="en-US" altLang="ko-KR" sz="2400" b="1" dirty="0">
              <a:solidFill>
                <a:srgbClr val="FD5A5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예측할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7/31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일사량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train &amp; test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85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9600" y="2345335"/>
            <a:ext cx="3173506" cy="129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 </a:t>
            </a:r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 요</a:t>
            </a:r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992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일사량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0D92FD-A91A-4AB0-96AD-1EC59C55526C}"/>
              </a:ext>
            </a:extLst>
          </p:cNvPr>
          <p:cNvSpPr/>
          <p:nvPr/>
        </p:nvSpPr>
        <p:spPr>
          <a:xfrm>
            <a:off x="1448948" y="1866228"/>
            <a:ext cx="8977006" cy="3607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SVR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서포트 벡터 회귀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스케일링 시 </a:t>
            </a:r>
            <a:r>
              <a:rPr lang="en-US" altLang="ko-KR" sz="2400" b="1" dirty="0" err="1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MinMaxScaler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최적의 파라미터를 찾기 위해 </a:t>
            </a:r>
            <a:r>
              <a:rPr lang="ko-KR" altLang="en-US" sz="2400" b="1" dirty="0" err="1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그리드서치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활용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고도가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이하이거나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예측값이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음수이면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예측값을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대체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372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57829" y="1292693"/>
            <a:ext cx="9476341" cy="2929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복원할 값을 제외하고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달의 마지막날을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나머지는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설정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K-</a:t>
            </a:r>
            <a:r>
              <a:rPr lang="ko-KR" altLang="en-US" sz="2400" b="1" dirty="0" err="1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폴드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교차검증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시행하고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가중평균 오차율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계산함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앞에서 선택한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변수 적용시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cross-validation score -&gt; 0.813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가중평균 오차율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0.019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일사량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 검증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5494D1-DA8E-48AE-8A79-26FB8931B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2" y="4426042"/>
            <a:ext cx="10260256" cy="21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31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일사량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결과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AE7DB8-2AFD-487C-9624-10ACB6CF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14" y="1435334"/>
            <a:ext cx="7896226" cy="522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291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12857" y="1292693"/>
            <a:ext cx="5507404" cy="5130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발전량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고도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날씨예보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계절별 동시간대 발전량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계절별 동시간대 일사량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날씨별 동시간대 발전량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날씨별 동시간대 일사량 평균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사분위수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발전량 자기회귀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(7/30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발전량이 없으므로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ar1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제외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발전량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사용 변수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D72CC6F-0AE6-4A6F-B7F2-BC460C48D44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020261" y="3858075"/>
            <a:ext cx="75213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882863-FDDC-4CB3-9600-0E0ED91A0A45}"/>
              </a:ext>
            </a:extLst>
          </p:cNvPr>
          <p:cNvSpPr txBox="1"/>
          <p:nvPr/>
        </p:nvSpPr>
        <p:spPr>
          <a:xfrm>
            <a:off x="8170485" y="3565687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총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31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변수 선택</a:t>
            </a:r>
          </a:p>
        </p:txBody>
      </p:sp>
    </p:spTree>
    <p:extLst>
      <p:ext uri="{BB962C8B-B14F-4D97-AF65-F5344CB8AC3E}">
        <p14:creationId xmlns:p14="http://schemas.microsoft.com/office/powerpoint/2010/main" val="3009173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9633" y="1908364"/>
            <a:ext cx="8989807" cy="3699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복원할 날짜와 예보데이터를 확보할 수 없는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데이터 제외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밤시간의 데이터 제외</a:t>
            </a:r>
            <a:endParaRPr lang="en-US" altLang="ko-KR" sz="2400" b="1" dirty="0">
              <a:solidFill>
                <a:srgbClr val="FD5A5D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예측한 일사량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포함한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7/31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발전량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train &amp; test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61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84767" y="1807958"/>
            <a:ext cx="9622465" cy="3607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SVR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서포트 벡터 회귀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스케일링 시 </a:t>
            </a:r>
            <a:r>
              <a:rPr lang="en-US" altLang="ko-KR" sz="2400" b="1" dirty="0" err="1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MinMaxScaler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최적의 파라미터를 찾기 위해 </a:t>
            </a:r>
            <a:r>
              <a:rPr lang="ko-KR" altLang="en-US" sz="2400" b="1" dirty="0" err="1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그리드서치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활용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고도가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이하이거나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예측값이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음수이면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예측값을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대체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발전량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79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95928" y="1414340"/>
            <a:ext cx="9400141" cy="2986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복원할 값을 제외하고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달의 마지막날을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나머지는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설정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K-</a:t>
            </a:r>
            <a:r>
              <a:rPr lang="ko-KR" altLang="en-US" sz="2400" b="1" dirty="0" err="1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폴드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교차검증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시행하고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가중평균 오차율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계산함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앞에서 선택한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변수 적용시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cross-validation score -&gt; 0.910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가중평균 오차율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0.322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발전량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 검증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1411A7C3-BC17-4727-8915-F13EBC89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32" y="4615143"/>
            <a:ext cx="9998731" cy="20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84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발전량 예측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결과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EE74368-D035-4F42-8D8E-CA60D1B1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1514205"/>
            <a:ext cx="763229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73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25233" y="1292693"/>
            <a:ext cx="10083001" cy="4920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변수 선정 시 </a:t>
            </a:r>
            <a:r>
              <a:rPr lang="ko-KR" altLang="en-US" sz="23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실제상황에서 구할 수 있는 데이터인지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가장 먼저 고려함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 가능한 고도데이터와 </a:t>
            </a: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Open-API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통해 예측 전날에 받을 수 있는 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예보 데이터만을 활용함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가장 중요한 변수인 일사량은 예보가 제공되지 않으므로 과거 일사량과 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예보 데이터를 활용하여 </a:t>
            </a:r>
            <a:r>
              <a:rPr lang="ko-KR" altLang="en-US" sz="23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일사량을 예측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따라서 구하기 쉬운 데이터를 사용하고</a:t>
            </a: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이를 활용하여 파생변수 생성과 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일사량 예측을 시행하는 이 모델이</a:t>
            </a:r>
            <a:r>
              <a:rPr lang="en-US" altLang="ko-KR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3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실제상황에 적합</a:t>
            </a:r>
            <a:r>
              <a:rPr lang="ko-KR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하다고 평가함</a:t>
            </a:r>
            <a:endParaRPr lang="en-US" altLang="ko-KR" sz="23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결론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11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0967" y="1597288"/>
            <a:ext cx="9470066" cy="4392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Open-API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에서는 보안상의 문제로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 전에 발표된 예보데이터만을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조회할 수 있었음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발전량을 예측하는 데에는 문제가 없지만 예보 데이터가 존재하지 않아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train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데이터를 활용할 수 없었던 것이 아쉬웠음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발전량 데이터가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년 뿐이라 긴 기간의 데이터가 확보된다면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더욱 정확한 모델 구현이 가능하다고 생각함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B50DC-14E7-458C-9753-67044A3A5719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F2DCF7-4AE6-47DE-BBA0-6DC262D53BBC}"/>
                </a:ext>
              </a:extLst>
            </p:cNvPr>
            <p:cNvSpPr/>
            <p:nvPr/>
          </p:nvSpPr>
          <p:spPr>
            <a:xfrm>
              <a:off x="982782" y="200294"/>
              <a:ext cx="557041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c.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결론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141BD3B-D190-4D75-85EE-7B086E7735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1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257" y="1582267"/>
            <a:ext cx="9245947" cy="4646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과거 태양광 발전량 복원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태양광 발전량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외부 데이터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(8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파생변수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(23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SVR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모델로 학습시켜 발전량 복원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미래 태양광 발전량 예측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태양광 발전량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외부 데이터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(8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파생변수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(22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7/31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일사량을 예측한 후 예측한 일사량을 포함하여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SVR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모델로 학습시켜 발전량 예측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A40E39-A5EF-4A16-9705-78CC2033CFE7}"/>
              </a:ext>
            </a:extLst>
          </p:cNvPr>
          <p:cNvGrpSpPr/>
          <p:nvPr/>
        </p:nvGrpSpPr>
        <p:grpSpPr>
          <a:xfrm>
            <a:off x="982782" y="160988"/>
            <a:ext cx="10226436" cy="927491"/>
            <a:chOff x="982782" y="160988"/>
            <a:chExt cx="10226436" cy="92749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4D8975-0035-4696-99DD-D1424849F622}"/>
                </a:ext>
              </a:extLst>
            </p:cNvPr>
            <p:cNvSpPr/>
            <p:nvPr/>
          </p:nvSpPr>
          <p:spPr>
            <a:xfrm>
              <a:off x="982782" y="160988"/>
              <a:ext cx="5008449" cy="716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개요</a:t>
              </a:r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12롯데마트행복Light" panose="02020603020101020101" pitchFamily="18" charset="-127"/>
                  <a:ea typeface="12롯데마트행복Light" panose="02020603020101020101" pitchFamily="18" charset="-127"/>
                </a:rPr>
                <a:t> </a:t>
              </a: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03F4288-4558-4CC5-89BC-8C06F580431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063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70411" y="1756461"/>
            <a:ext cx="6916271" cy="3699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전처리</a:t>
            </a:r>
            <a:endParaRPr lang="en-US" altLang="ko-KR" sz="5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a.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태양광 발전량 데이터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b.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외부 데이터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태양고도데이터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날씨데이터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c.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파생변수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d.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변수들 사이의 상관관계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8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685650" y="2686122"/>
            <a:ext cx="5275773" cy="2392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 단위의 태양광 발전량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↓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누적 합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8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단위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태양광 발전량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77" y="1896093"/>
            <a:ext cx="4060889" cy="407154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279F647-2B31-41A5-926A-CD47105D6C4D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28" name="직사각형 27"/>
            <p:cNvSpPr/>
            <p:nvPr/>
          </p:nvSpPr>
          <p:spPr>
            <a:xfrm>
              <a:off x="982782" y="200294"/>
              <a:ext cx="5008449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a.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태양광 발전량 데이터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43E61E-7B02-4216-9B60-5FE78E94482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19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85" y="1835461"/>
            <a:ext cx="4584538" cy="29579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81839" y="5177096"/>
            <a:ext cx="9263876" cy="1114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일사량과 관련이 깊다고 판단하여 </a:t>
            </a: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태양고도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한국 천문연구원 천문우주지식정보에서 충북 진천의 태양고도 크롤링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36" y="1835461"/>
            <a:ext cx="2976924" cy="295790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711A9E-D3A8-44F6-BC77-0DDF735D881B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446485-5E67-4329-8FA7-DD367D7D627B}"/>
                </a:ext>
              </a:extLst>
            </p:cNvPr>
            <p:cNvSpPr/>
            <p:nvPr/>
          </p:nvSpPr>
          <p:spPr>
            <a:xfrm>
              <a:off x="982782" y="200294"/>
              <a:ext cx="5448498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외부 데이터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태양고도 데이터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01608B8-872F-4C7C-8A5C-0105C33EA89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DFC66D-041A-4BD5-AB3A-56AF260631A5}"/>
              </a:ext>
            </a:extLst>
          </p:cNvPr>
          <p:cNvSpPr txBox="1"/>
          <p:nvPr/>
        </p:nvSpPr>
        <p:spPr>
          <a:xfrm>
            <a:off x="1381839" y="1292693"/>
            <a:ext cx="5912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한국 천문연구원 천문우주지식정보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(https://astro.kasi.re.kr/index)</a:t>
            </a:r>
          </a:p>
        </p:txBody>
      </p:sp>
    </p:spTree>
    <p:extLst>
      <p:ext uri="{BB962C8B-B14F-4D97-AF65-F5344CB8AC3E}">
        <p14:creationId xmlns:p14="http://schemas.microsoft.com/office/powerpoint/2010/main" val="36187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28" y="1721891"/>
            <a:ext cx="4451535" cy="41832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93063" y="4350766"/>
            <a:ext cx="6219186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84187" y="2243592"/>
            <a:ext cx="5836937" cy="3330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기상자료개방포털 데이터를 활용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↓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진천군의 날씨데이터가 없기 때문에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진천군 근처 청주의 기상자료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7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데이터는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Open-API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통해 수집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6022" y="5929164"/>
            <a:ext cx="6837461" cy="404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기상자료개방포털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(https://data.kma.go.kr/cmmn/main.do)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D4B3ED-D2A1-4353-8F97-D56590FA06FB}"/>
              </a:ext>
            </a:extLst>
          </p:cNvPr>
          <p:cNvGrpSpPr/>
          <p:nvPr/>
        </p:nvGrpSpPr>
        <p:grpSpPr>
          <a:xfrm>
            <a:off x="982782" y="200294"/>
            <a:ext cx="10226436" cy="888185"/>
            <a:chOff x="982782" y="200294"/>
            <a:chExt cx="10226436" cy="8881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CE79279-42CB-4FA1-B4A6-7E6F6029B669}"/>
                </a:ext>
              </a:extLst>
            </p:cNvPr>
            <p:cNvSpPr/>
            <p:nvPr/>
          </p:nvSpPr>
          <p:spPr>
            <a:xfrm>
              <a:off x="982782" y="200294"/>
              <a:ext cx="5462842" cy="638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b.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외부 데이터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날씨 실측 데이터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. </a:t>
              </a: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04ED97C-964E-4AFD-AC27-BE74C20A7BB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82782" y="1042760"/>
              <a:ext cx="10226436" cy="45719"/>
            </a:xfrm>
            <a:prstGeom prst="rect">
              <a:avLst/>
            </a:prstGeom>
            <a:gradFill>
              <a:gsLst>
                <a:gs pos="0">
                  <a:srgbClr val="63C9B3"/>
                </a:gs>
                <a:gs pos="100000">
                  <a:srgbClr val="2C8FFC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9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46170" y="1649120"/>
            <a:ext cx="9098030" cy="4392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기온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풍속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풍향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습도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전운량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강수 사용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X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rgbClr val="FD5A5D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일사량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데이터만 사용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결측치 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:   0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대체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낮  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 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선형보간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2782" y="206257"/>
            <a:ext cx="7132631" cy="638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외부 데이터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날씨 실측 데이터 전처리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 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35B0293-B5AF-4080-BD14-D994ADB31B94}"/>
              </a:ext>
            </a:extLst>
          </p:cNvPr>
          <p:cNvSpPr>
            <a:spLocks/>
          </p:cNvSpPr>
          <p:nvPr/>
        </p:nvSpPr>
        <p:spPr bwMode="auto">
          <a:xfrm flipV="1">
            <a:off x="982782" y="1042760"/>
            <a:ext cx="10226436" cy="45719"/>
          </a:xfrm>
          <a:prstGeom prst="rect">
            <a:avLst/>
          </a:prstGeom>
          <a:gradFill>
            <a:gsLst>
              <a:gs pos="0">
                <a:srgbClr val="63C9B3"/>
              </a:gs>
              <a:gs pos="100000">
                <a:srgbClr val="2C8FFC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C2B2B2-44F3-485B-8BD0-F7903C64DC6A}"/>
              </a:ext>
            </a:extLst>
          </p:cNvPr>
          <p:cNvGrpSpPr/>
          <p:nvPr/>
        </p:nvGrpSpPr>
        <p:grpSpPr>
          <a:xfrm>
            <a:off x="7584142" y="1953417"/>
            <a:ext cx="2591238" cy="369332"/>
            <a:chOff x="7557248" y="1953417"/>
            <a:chExt cx="2591238" cy="369332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7A3709B6-AA26-4CC3-BCAC-B17D800C06F2}"/>
                </a:ext>
              </a:extLst>
            </p:cNvPr>
            <p:cNvSpPr/>
            <p:nvPr/>
          </p:nvSpPr>
          <p:spPr>
            <a:xfrm>
              <a:off x="7557248" y="2070848"/>
              <a:ext cx="242048" cy="13447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CCD6D5-4405-46F0-B238-CE7061749D71}"/>
                </a:ext>
              </a:extLst>
            </p:cNvPr>
            <p:cNvSpPr txBox="1"/>
            <p:nvPr/>
          </p:nvSpPr>
          <p:spPr>
            <a:xfrm>
              <a:off x="7924800" y="1953417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대신 예보 데이터 사용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4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1424</Words>
  <Application>Microsoft Office PowerPoint</Application>
  <PresentationFormat>와이드스크린</PresentationFormat>
  <Paragraphs>234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12롯데마트드림Bold</vt:lpstr>
      <vt:lpstr>12롯데마트드림Medium</vt:lpstr>
      <vt:lpstr>12롯데마트행복Light</vt:lpstr>
      <vt:lpstr>Arial</vt:lpstr>
      <vt:lpstr>12롯데마트드림Light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이재권</cp:lastModifiedBy>
  <cp:revision>262</cp:revision>
  <dcterms:created xsi:type="dcterms:W3CDTF">2017-06-09T06:00:25Z</dcterms:created>
  <dcterms:modified xsi:type="dcterms:W3CDTF">2020-07-30T05:34:27Z</dcterms:modified>
</cp:coreProperties>
</file>